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embeddedFontLst>
    <p:embeddedFont>
      <p:font typeface="Dosis"/>
      <p:regular r:id="rId13"/>
      <p:bold r:id="rId14"/>
    </p:embeddedFont>
    <p:embeddedFont>
      <p:font typeface="Roboto"/>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5.xml"/><Relationship Id="rId22" Type="http://schemas.openxmlformats.org/officeDocument/2006/relationships/font" Target="fonts/Nunito-boldItalic.fntdata"/><Relationship Id="rId10" Type="http://schemas.openxmlformats.org/officeDocument/2006/relationships/slide" Target="slides/slide4.xml"/><Relationship Id="rId21" Type="http://schemas.openxmlformats.org/officeDocument/2006/relationships/font" Target="fonts/Nunito-italic.fntdata"/><Relationship Id="rId13" Type="http://schemas.openxmlformats.org/officeDocument/2006/relationships/font" Target="fonts/Dosis-regular.fntdata"/><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regular.fntdata"/><Relationship Id="rId14" Type="http://schemas.openxmlformats.org/officeDocument/2006/relationships/font" Target="fonts/Dosis-bold.fntdata"/><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Master" Target="slideMasters/slideMaster2.xml"/><Relationship Id="rId19" Type="http://schemas.openxmlformats.org/officeDocument/2006/relationships/font" Target="fonts/Nunito-regular.fntdata"/><Relationship Id="rId6" Type="http://schemas.openxmlformats.org/officeDocument/2006/relationships/notesMaster" Target="notesMasters/notesMaster1.xml"/><Relationship Id="rId18"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014a34fe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014a34fe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014a34fec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014a34fec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014a34fec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014a34fec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014a34fec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014a34fec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1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ferrysetefanus/Predict-Customer-Clicked-Ads-Classification-by-Using-Machine-Learning"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ferrysetefanus/Predict-Customer-Clicked-Ads-Classification-by-Using-Machine-Learning"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ferrysetefanus/Predict-Customer-Clicked-Ads-Classification-by-Using-Machine-Learning"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ferrysetefanus/Predict-Customer-Clicked-Ads-Classification-by-Using-Machine-Learning"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450625"/>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Dosis"/>
                <a:ea typeface="Dosis"/>
                <a:cs typeface="Dosis"/>
                <a:sym typeface="Dosis"/>
              </a:rPr>
              <a:t>Created by: </a:t>
            </a:r>
            <a:endParaRPr b="1"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b="1" lang="en" sz="1200">
                <a:solidFill>
                  <a:schemeClr val="dk1"/>
                </a:solidFill>
                <a:latin typeface="Dosis"/>
                <a:ea typeface="Dosis"/>
                <a:cs typeface="Dosis"/>
                <a:sym typeface="Dosis"/>
              </a:rPr>
              <a:t>Ferry Setefanus</a:t>
            </a:r>
            <a:endParaRPr b="1"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lang="en" sz="1200">
                <a:solidFill>
                  <a:schemeClr val="dk1"/>
                </a:solidFill>
                <a:latin typeface="Dosis"/>
                <a:ea typeface="Dosis"/>
                <a:cs typeface="Dosis"/>
                <a:sym typeface="Dosis"/>
              </a:rPr>
              <a:t>ferrysetefanus@gmail.com</a:t>
            </a:r>
            <a:endParaRPr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lang="en" sz="1200">
                <a:solidFill>
                  <a:schemeClr val="dk1"/>
                </a:solidFill>
                <a:latin typeface="Dosis"/>
                <a:ea typeface="Dosis"/>
                <a:cs typeface="Dosis"/>
                <a:sym typeface="Dosis"/>
              </a:rPr>
              <a:t>https://www.linkedin.com/in/ferry-setefanus-257098170/</a:t>
            </a:r>
            <a:endParaRPr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t/>
            </a:r>
            <a:endParaRPr b="1"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Clr>
                <a:schemeClr val="dk1"/>
              </a:buClr>
              <a:buSzPts val="1018"/>
              <a:buFont typeface="Arial"/>
              <a:buNone/>
            </a:pPr>
            <a:r>
              <a:rPr lang="en" sz="1050">
                <a:highlight>
                  <a:schemeClr val="lt1"/>
                </a:highlight>
                <a:latin typeface="Roboto"/>
                <a:ea typeface="Roboto"/>
                <a:cs typeface="Roboto"/>
                <a:sym typeface="Roboto"/>
              </a:rPr>
              <a:t>Data Science enthusiast with a bachelor's degree in information systems at STMIK Pontianak. Passionate in data science, data analysis, machine learning and loves learning new things related to technology. Have experience in warehousing field for 4 years. Currently looking for an opportunity to work in the data field.</a:t>
            </a:r>
            <a:endParaRPr sz="2790"/>
          </a:p>
          <a:p>
            <a:pPr indent="0" lvl="0" marL="0" rtl="0" algn="just">
              <a:lnSpc>
                <a:spcPct val="95000"/>
              </a:lnSpc>
              <a:spcBef>
                <a:spcPts val="1200"/>
              </a:spcBef>
              <a:spcAft>
                <a:spcPts val="0"/>
              </a:spcAft>
              <a:buClr>
                <a:schemeClr val="dk1"/>
              </a:buClr>
              <a:buSzPts val="1018"/>
              <a:buFont typeface="Arial"/>
              <a:buNone/>
            </a:pPr>
            <a:r>
              <a:t/>
            </a:r>
            <a:endParaRPr sz="1217">
              <a:latin typeface="Nunito"/>
              <a:ea typeface="Nunito"/>
              <a:cs typeface="Nunito"/>
              <a:sym typeface="Nunito"/>
            </a:endParaRPr>
          </a:p>
          <a:p>
            <a:pPr indent="0" lvl="0" marL="0" rtl="0" algn="just">
              <a:lnSpc>
                <a:spcPct val="95000"/>
              </a:lnSpc>
              <a:spcBef>
                <a:spcPts val="1200"/>
              </a:spcBef>
              <a:spcAft>
                <a:spcPts val="1200"/>
              </a:spcAft>
              <a:buSzPts val="1018"/>
              <a:buNone/>
            </a:pPr>
            <a:r>
              <a:t/>
            </a:r>
            <a:endParaRPr sz="1217">
              <a:latin typeface="Nunito"/>
              <a:ea typeface="Nunito"/>
              <a:cs typeface="Nunito"/>
              <a:sym typeface="Nunito"/>
            </a:endParaRPr>
          </a:p>
        </p:txBody>
      </p:sp>
      <p:pic>
        <p:nvPicPr>
          <p:cNvPr id="103" name="Google Shape;103;p25"/>
          <p:cNvPicPr preferRelativeResize="0"/>
          <p:nvPr/>
        </p:nvPicPr>
        <p:blipFill>
          <a:blip r:embed="rId5">
            <a:alphaModFix/>
          </a:blip>
          <a:stretch>
            <a:fillRect/>
          </a:stretch>
        </p:blipFill>
        <p:spPr>
          <a:xfrm>
            <a:off x="4665150" y="432938"/>
            <a:ext cx="1218599" cy="172393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9" name="Google Shape;109;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"A company in Indonesia wants to know the effectiveness of an advertisement that they air, this is important for companies to be able to know how much the advertisement is marketed so that it can attract customers to see advertisements.</a:t>
            </a:r>
            <a:endParaRPr>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By processing historical advertisement data and finding insights and patterns that occur, it can help companies determine target marketing, the focus of this case is to create a machine learning classification model that functions to determine the right target customers "</a:t>
            </a:r>
            <a:endParaRPr>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a:solidFill>
                <a:schemeClr val="dk1"/>
              </a:solidFill>
              <a:latin typeface="Dosis"/>
              <a:ea typeface="Dosis"/>
              <a:cs typeface="Dosis"/>
              <a:sym typeface="Dosis"/>
            </a:endParaRPr>
          </a:p>
          <a:p>
            <a:pPr indent="0" lvl="0" marL="0" rtl="0" algn="just">
              <a:spcBef>
                <a:spcPts val="0"/>
              </a:spcBef>
              <a:spcAft>
                <a:spcPts val="1200"/>
              </a:spcAft>
              <a:buNone/>
            </a:pPr>
            <a:r>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0" y="-12175"/>
            <a:ext cx="786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980"/>
              <a:buFont typeface="Roboto"/>
              <a:buNone/>
            </a:pPr>
            <a:r>
              <a:rPr b="1" lang="en" sz="1679">
                <a:latin typeface="Roboto"/>
                <a:ea typeface="Roboto"/>
                <a:cs typeface="Roboto"/>
                <a:sym typeface="Roboto"/>
              </a:rPr>
              <a:t>Customer Type and Behaviour Analysis on Advertisement</a:t>
            </a:r>
            <a:endParaRPr b="1" i="1" sz="1679"/>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1100">
                <a:solidFill>
                  <a:schemeClr val="dk1"/>
                </a:solidFill>
              </a:rPr>
              <a:t>For more details, see  jupyter notebook </a:t>
            </a:r>
            <a:r>
              <a:rPr lang="en" sz="1100" u="sng">
                <a:solidFill>
                  <a:schemeClr val="accent5"/>
                </a:solidFill>
                <a:hlinkClick r:id="rId3">
                  <a:extLst>
                    <a:ext uri="{A12FA001-AC4F-418D-AE19-62706E023703}">
                      <ahyp:hlinkClr val="tx"/>
                    </a:ext>
                  </a:extLst>
                </a:hlinkClick>
              </a:rPr>
              <a:t>here</a:t>
            </a:r>
            <a:endParaRPr sz="1100"/>
          </a:p>
        </p:txBody>
      </p:sp>
      <p:sp>
        <p:nvSpPr>
          <p:cNvPr id="116" name="Google Shape;116;p27"/>
          <p:cNvSpPr txBox="1"/>
          <p:nvPr/>
        </p:nvSpPr>
        <p:spPr>
          <a:xfrm>
            <a:off x="888125" y="2949325"/>
            <a:ext cx="70563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Although the </a:t>
            </a:r>
            <a:r>
              <a:rPr b="1" lang="en">
                <a:solidFill>
                  <a:schemeClr val="accent5"/>
                </a:solidFill>
              </a:rPr>
              <a:t>majority of users</a:t>
            </a:r>
            <a:r>
              <a:rPr lang="en"/>
              <a:t> are in their 30s, the users who have the </a:t>
            </a:r>
            <a:r>
              <a:rPr b="1" lang="en">
                <a:solidFill>
                  <a:schemeClr val="accent5"/>
                </a:solidFill>
              </a:rPr>
              <a:t>highest probability of clicking</a:t>
            </a:r>
            <a:r>
              <a:rPr lang="en"/>
              <a:t> are in their 40s - 60s.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pic>
        <p:nvPicPr>
          <p:cNvPr id="117" name="Google Shape;117;p27"/>
          <p:cNvPicPr preferRelativeResize="0"/>
          <p:nvPr/>
        </p:nvPicPr>
        <p:blipFill>
          <a:blip r:embed="rId4">
            <a:alphaModFix/>
          </a:blip>
          <a:stretch>
            <a:fillRect/>
          </a:stretch>
        </p:blipFill>
        <p:spPr>
          <a:xfrm>
            <a:off x="2232600" y="627450"/>
            <a:ext cx="4175689" cy="2083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title"/>
          </p:nvPr>
        </p:nvSpPr>
        <p:spPr>
          <a:xfrm>
            <a:off x="0" y="-12175"/>
            <a:ext cx="786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980"/>
              <a:buFont typeface="Roboto"/>
              <a:buNone/>
            </a:pPr>
            <a:r>
              <a:rPr b="1" lang="en" sz="1679">
                <a:latin typeface="Roboto"/>
                <a:ea typeface="Roboto"/>
                <a:cs typeface="Roboto"/>
                <a:sym typeface="Roboto"/>
              </a:rPr>
              <a:t>Customer Type and Behaviour Analysis on Advertisement</a:t>
            </a:r>
            <a:endParaRPr b="1" i="1" sz="1679"/>
          </a:p>
        </p:txBody>
      </p:sp>
      <p:sp>
        <p:nvSpPr>
          <p:cNvPr id="123" name="Google Shape;123;p28"/>
          <p:cNvSpPr txBox="1"/>
          <p:nvPr/>
        </p:nvSpPr>
        <p:spPr>
          <a:xfrm>
            <a:off x="4656000" y="4772700"/>
            <a:ext cx="44880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1100">
                <a:solidFill>
                  <a:schemeClr val="dk1"/>
                </a:solidFill>
              </a:rPr>
              <a:t>For more details, see  jupyter notebook </a:t>
            </a:r>
            <a:r>
              <a:rPr lang="en" sz="1100" u="sng">
                <a:solidFill>
                  <a:schemeClr val="accent5"/>
                </a:solidFill>
                <a:hlinkClick r:id="rId3">
                  <a:extLst>
                    <a:ext uri="{A12FA001-AC4F-418D-AE19-62706E023703}">
                      <ahyp:hlinkClr val="tx"/>
                    </a:ext>
                  </a:extLst>
                </a:hlinkClick>
              </a:rPr>
              <a:t>here</a:t>
            </a:r>
            <a:endParaRPr sz="1100">
              <a:solidFill>
                <a:schemeClr val="dk1"/>
              </a:solidFill>
            </a:endParaRPr>
          </a:p>
          <a:p>
            <a:pPr indent="0" lvl="0" marL="0" rtl="0" algn="r">
              <a:lnSpc>
                <a:spcPct val="100000"/>
              </a:lnSpc>
              <a:spcBef>
                <a:spcPts val="0"/>
              </a:spcBef>
              <a:spcAft>
                <a:spcPts val="0"/>
              </a:spcAft>
              <a:buNone/>
            </a:pPr>
            <a:r>
              <a:t/>
            </a:r>
            <a:endParaRPr sz="1100"/>
          </a:p>
        </p:txBody>
      </p:sp>
      <p:sp>
        <p:nvSpPr>
          <p:cNvPr id="124" name="Google Shape;124;p28"/>
          <p:cNvSpPr txBox="1"/>
          <p:nvPr/>
        </p:nvSpPr>
        <p:spPr>
          <a:xfrm>
            <a:off x="2328000" y="3191550"/>
            <a:ext cx="4488000" cy="114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The l</a:t>
            </a:r>
            <a:r>
              <a:rPr lang="en">
                <a:solidFill>
                  <a:schemeClr val="accent5"/>
                </a:solidFill>
              </a:rPr>
              <a:t>ower daily internet usage </a:t>
            </a:r>
            <a:r>
              <a:rPr lang="en"/>
              <a:t>distribution of the customer </a:t>
            </a:r>
            <a:r>
              <a:rPr lang="en">
                <a:solidFill>
                  <a:schemeClr val="accent5"/>
                </a:solidFill>
              </a:rPr>
              <a:t>(100-170)</a:t>
            </a:r>
            <a:r>
              <a:rPr lang="en"/>
              <a:t> dominates the </a:t>
            </a:r>
            <a:r>
              <a:rPr lang="en">
                <a:solidFill>
                  <a:schemeClr val="accent5"/>
                </a:solidFill>
              </a:rPr>
              <a:t>clicked ads</a:t>
            </a:r>
            <a:r>
              <a:rPr lang="en"/>
              <a:t>.</a:t>
            </a:r>
            <a:endParaRPr/>
          </a:p>
        </p:txBody>
      </p:sp>
      <p:pic>
        <p:nvPicPr>
          <p:cNvPr id="125" name="Google Shape;125;p28"/>
          <p:cNvPicPr preferRelativeResize="0"/>
          <p:nvPr/>
        </p:nvPicPr>
        <p:blipFill>
          <a:blip r:embed="rId4">
            <a:alphaModFix/>
          </a:blip>
          <a:stretch>
            <a:fillRect/>
          </a:stretch>
        </p:blipFill>
        <p:spPr>
          <a:xfrm>
            <a:off x="2328000" y="712925"/>
            <a:ext cx="4578808" cy="232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0" y="-12175"/>
            <a:ext cx="786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980"/>
              <a:buFont typeface="Roboto"/>
              <a:buNone/>
            </a:pPr>
            <a:r>
              <a:rPr b="1" lang="en" sz="1679">
                <a:latin typeface="Roboto"/>
                <a:ea typeface="Roboto"/>
                <a:cs typeface="Roboto"/>
                <a:sym typeface="Roboto"/>
              </a:rPr>
              <a:t>Customer Type and Behaviour Analysis on Advertisement</a:t>
            </a:r>
            <a:endParaRPr b="1" i="1" sz="1679"/>
          </a:p>
        </p:txBody>
      </p:sp>
      <p:sp>
        <p:nvSpPr>
          <p:cNvPr id="131" name="Google Shape;131;p29"/>
          <p:cNvSpPr txBox="1"/>
          <p:nvPr/>
        </p:nvSpPr>
        <p:spPr>
          <a:xfrm>
            <a:off x="4656000" y="4772700"/>
            <a:ext cx="4488000" cy="692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1100">
                <a:solidFill>
                  <a:schemeClr val="dk1"/>
                </a:solidFill>
              </a:rPr>
              <a:t>For more details, see  jupyter notebook </a:t>
            </a:r>
            <a:r>
              <a:rPr lang="en" sz="1100" u="sng">
                <a:solidFill>
                  <a:schemeClr val="accent5"/>
                </a:solidFill>
                <a:hlinkClick r:id="rId3">
                  <a:extLst>
                    <a:ext uri="{A12FA001-AC4F-418D-AE19-62706E023703}">
                      <ahyp:hlinkClr val="tx"/>
                    </a:ext>
                  </a:extLst>
                </a:hlinkClick>
              </a:rPr>
              <a:t>here</a:t>
            </a:r>
            <a:endParaRPr sz="1100">
              <a:solidFill>
                <a:schemeClr val="dk1"/>
              </a:solidFill>
            </a:endParaRPr>
          </a:p>
          <a:p>
            <a:pPr indent="0" lvl="0" marL="0" rtl="0" algn="r">
              <a:spcBef>
                <a:spcPts val="0"/>
              </a:spcBef>
              <a:spcAft>
                <a:spcPts val="0"/>
              </a:spcAft>
              <a:buClr>
                <a:schemeClr val="dk1"/>
              </a:buClr>
              <a:buSzPts val="1100"/>
              <a:buFont typeface="Arial"/>
              <a:buNone/>
            </a:pPr>
            <a:r>
              <a:t/>
            </a:r>
            <a:endParaRPr sz="1100">
              <a:solidFill>
                <a:schemeClr val="dk1"/>
              </a:solidFill>
            </a:endParaRPr>
          </a:p>
          <a:p>
            <a:pPr indent="0" lvl="0" marL="0" rtl="0" algn="r">
              <a:lnSpc>
                <a:spcPct val="100000"/>
              </a:lnSpc>
              <a:spcBef>
                <a:spcPts val="0"/>
              </a:spcBef>
              <a:spcAft>
                <a:spcPts val="0"/>
              </a:spcAft>
              <a:buNone/>
            </a:pPr>
            <a:r>
              <a:t/>
            </a:r>
            <a:endParaRPr sz="1100"/>
          </a:p>
        </p:txBody>
      </p:sp>
      <p:sp>
        <p:nvSpPr>
          <p:cNvPr id="132" name="Google Shape;132;p29"/>
          <p:cNvSpPr txBox="1"/>
          <p:nvPr/>
        </p:nvSpPr>
        <p:spPr>
          <a:xfrm>
            <a:off x="2328000" y="3547725"/>
            <a:ext cx="4488000" cy="114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The </a:t>
            </a:r>
            <a:r>
              <a:rPr lang="en">
                <a:solidFill>
                  <a:schemeClr val="accent5"/>
                </a:solidFill>
              </a:rPr>
              <a:t>lower</a:t>
            </a:r>
            <a:r>
              <a:rPr lang="en"/>
              <a:t> the daily time spent on site values, the </a:t>
            </a:r>
            <a:r>
              <a:rPr lang="en">
                <a:solidFill>
                  <a:schemeClr val="accent5"/>
                </a:solidFill>
              </a:rPr>
              <a:t>higher the probability</a:t>
            </a:r>
            <a:r>
              <a:rPr lang="en"/>
              <a:t> of </a:t>
            </a:r>
            <a:r>
              <a:rPr lang="en">
                <a:solidFill>
                  <a:schemeClr val="accent5"/>
                </a:solidFill>
              </a:rPr>
              <a:t>clicking </a:t>
            </a:r>
            <a:r>
              <a:rPr lang="en"/>
              <a:t>the ad.</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p:txBody>
      </p:sp>
      <p:pic>
        <p:nvPicPr>
          <p:cNvPr id="133" name="Google Shape;133;p29"/>
          <p:cNvPicPr preferRelativeResize="0"/>
          <p:nvPr/>
        </p:nvPicPr>
        <p:blipFill>
          <a:blip r:embed="rId4">
            <a:alphaModFix/>
          </a:blip>
          <a:stretch>
            <a:fillRect/>
          </a:stretch>
        </p:blipFill>
        <p:spPr>
          <a:xfrm>
            <a:off x="1813825" y="783950"/>
            <a:ext cx="5516350" cy="2682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0" y="-12175"/>
            <a:ext cx="786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980"/>
              <a:buFont typeface="Roboto"/>
              <a:buNone/>
            </a:pPr>
            <a:r>
              <a:rPr b="1" lang="en" sz="1679">
                <a:latin typeface="Roboto"/>
                <a:ea typeface="Roboto"/>
                <a:cs typeface="Roboto"/>
                <a:sym typeface="Roboto"/>
              </a:rPr>
              <a:t>Customer Type and Behaviour Analysis on Advertisement</a:t>
            </a:r>
            <a:endParaRPr b="1" i="1" sz="1679"/>
          </a:p>
        </p:txBody>
      </p:sp>
      <p:sp>
        <p:nvSpPr>
          <p:cNvPr id="139" name="Google Shape;139;p30"/>
          <p:cNvSpPr txBox="1"/>
          <p:nvPr/>
        </p:nvSpPr>
        <p:spPr>
          <a:xfrm>
            <a:off x="4656000" y="4772700"/>
            <a:ext cx="4488000" cy="692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1100">
                <a:solidFill>
                  <a:schemeClr val="dk1"/>
                </a:solidFill>
              </a:rPr>
              <a:t>For more details, see  jupyter notebook </a:t>
            </a:r>
            <a:r>
              <a:rPr lang="en" sz="1100" u="sng">
                <a:solidFill>
                  <a:schemeClr val="accent5"/>
                </a:solidFill>
                <a:hlinkClick r:id="rId3">
                  <a:extLst>
                    <a:ext uri="{A12FA001-AC4F-418D-AE19-62706E023703}">
                      <ahyp:hlinkClr val="tx"/>
                    </a:ext>
                  </a:extLst>
                </a:hlinkClick>
              </a:rPr>
              <a:t>here</a:t>
            </a:r>
            <a:endParaRPr sz="1100">
              <a:solidFill>
                <a:schemeClr val="dk1"/>
              </a:solidFill>
            </a:endParaRPr>
          </a:p>
          <a:p>
            <a:pPr indent="0" lvl="0" marL="0" rtl="0" algn="r">
              <a:spcBef>
                <a:spcPts val="0"/>
              </a:spcBef>
              <a:spcAft>
                <a:spcPts val="0"/>
              </a:spcAft>
              <a:buClr>
                <a:schemeClr val="dk1"/>
              </a:buClr>
              <a:buSzPts val="1100"/>
              <a:buFont typeface="Arial"/>
              <a:buNone/>
            </a:pPr>
            <a:r>
              <a:t/>
            </a:r>
            <a:endParaRPr sz="1100">
              <a:solidFill>
                <a:schemeClr val="dk1"/>
              </a:solidFill>
            </a:endParaRPr>
          </a:p>
          <a:p>
            <a:pPr indent="0" lvl="0" marL="0" rtl="0" algn="r">
              <a:lnSpc>
                <a:spcPct val="100000"/>
              </a:lnSpc>
              <a:spcBef>
                <a:spcPts val="0"/>
              </a:spcBef>
              <a:spcAft>
                <a:spcPts val="0"/>
              </a:spcAft>
              <a:buNone/>
            </a:pPr>
            <a:r>
              <a:t/>
            </a:r>
            <a:endParaRPr sz="1100"/>
          </a:p>
        </p:txBody>
      </p:sp>
      <p:sp>
        <p:nvSpPr>
          <p:cNvPr id="140" name="Google Shape;140;p30"/>
          <p:cNvSpPr txBox="1"/>
          <p:nvPr/>
        </p:nvSpPr>
        <p:spPr>
          <a:xfrm>
            <a:off x="5703925" y="1779950"/>
            <a:ext cx="3262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rPr>
              <a:t>daily time spent on site</a:t>
            </a:r>
            <a:r>
              <a:rPr lang="en"/>
              <a:t>,</a:t>
            </a:r>
            <a:r>
              <a:rPr lang="en">
                <a:solidFill>
                  <a:schemeClr val="accent5"/>
                </a:solidFill>
              </a:rPr>
              <a:t> age</a:t>
            </a:r>
            <a:r>
              <a:rPr lang="en"/>
              <a:t>, </a:t>
            </a:r>
            <a:r>
              <a:rPr lang="en">
                <a:solidFill>
                  <a:schemeClr val="accent5"/>
                </a:solidFill>
              </a:rPr>
              <a:t>area income</a:t>
            </a:r>
            <a:r>
              <a:rPr lang="en"/>
              <a:t>, and </a:t>
            </a:r>
            <a:r>
              <a:rPr lang="en">
                <a:solidFill>
                  <a:schemeClr val="accent5"/>
                </a:solidFill>
              </a:rPr>
              <a:t>daily internet usage</a:t>
            </a:r>
            <a:r>
              <a:rPr lang="en"/>
              <a:t> have the </a:t>
            </a:r>
            <a:r>
              <a:rPr lang="en">
                <a:solidFill>
                  <a:schemeClr val="accent5"/>
                </a:solidFill>
              </a:rPr>
              <a:t>highest correlation</a:t>
            </a:r>
            <a:r>
              <a:rPr lang="en"/>
              <a:t> to clicked on ads column.</a:t>
            </a:r>
            <a:endParaRPr/>
          </a:p>
        </p:txBody>
      </p:sp>
      <p:pic>
        <p:nvPicPr>
          <p:cNvPr id="141" name="Google Shape;141;p30"/>
          <p:cNvPicPr preferRelativeResize="0"/>
          <p:nvPr/>
        </p:nvPicPr>
        <p:blipFill>
          <a:blip r:embed="rId4">
            <a:alphaModFix/>
          </a:blip>
          <a:stretch>
            <a:fillRect/>
          </a:stretch>
        </p:blipFill>
        <p:spPr>
          <a:xfrm>
            <a:off x="168650" y="753375"/>
            <a:ext cx="4929900" cy="4235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